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9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0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89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1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1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7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4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8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6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8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9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ADE6A-78A5-46E5-B649-D63BC146FFAD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8867-0E74-42A5-B8DB-2277385F9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2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elements of organizing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8 </a:t>
            </a:r>
          </a:p>
          <a:p>
            <a:r>
              <a:rPr lang="en-US" dirty="0"/>
              <a:t>Miami Dade College </a:t>
            </a:r>
            <a:endParaRPr lang="en-US" dirty="0" smtClean="0"/>
          </a:p>
          <a:p>
            <a:r>
              <a:rPr lang="en-US" smtClean="0"/>
              <a:t>Sep 28</a:t>
            </a:r>
            <a:r>
              <a:rPr lang="en-US" baseline="30000" smtClean="0"/>
              <a:t>th</a:t>
            </a:r>
            <a:r>
              <a:rPr lang="en-US" smtClean="0"/>
              <a:t>, 2019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6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Organizing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1070"/>
            <a:ext cx="10515600" cy="5138671"/>
          </a:xfrm>
        </p:spPr>
        <p:txBody>
          <a:bodyPr>
            <a:normAutofit/>
          </a:bodyPr>
          <a:lstStyle/>
          <a:p>
            <a:r>
              <a:rPr lang="en-US" dirty="0" smtClean="0"/>
              <a:t>Organizing: how best </a:t>
            </a:r>
            <a:r>
              <a:rPr lang="en-US" b="1" dirty="0" smtClean="0"/>
              <a:t>to group </a:t>
            </a:r>
            <a:r>
              <a:rPr lang="en-US" dirty="0" smtClean="0"/>
              <a:t>organizational elements </a:t>
            </a:r>
          </a:p>
          <a:p>
            <a:pPr marL="0" indent="0">
              <a:buNone/>
            </a:pPr>
            <a:r>
              <a:rPr lang="en-US" dirty="0" smtClean="0"/>
              <a:t>OR</a:t>
            </a:r>
          </a:p>
          <a:p>
            <a:r>
              <a:rPr lang="en-US" dirty="0" smtClean="0"/>
              <a:t>How to configure the building blocks to gain a CA</a:t>
            </a:r>
          </a:p>
          <a:p>
            <a:r>
              <a:rPr lang="en-US" dirty="0" smtClean="0"/>
              <a:t>Two parts:</a:t>
            </a:r>
          </a:p>
          <a:p>
            <a:pPr>
              <a:buFontTx/>
              <a:buChar char="-"/>
            </a:pPr>
            <a:r>
              <a:rPr lang="en-US" dirty="0" smtClean="0"/>
              <a:t>Focusing on the building blocks: Organization </a:t>
            </a:r>
            <a:r>
              <a:rPr lang="en-US" b="1" dirty="0" smtClean="0"/>
              <a:t>Structure</a:t>
            </a:r>
          </a:p>
          <a:p>
            <a:pPr>
              <a:buFontTx/>
              <a:buChar char="-"/>
            </a:pPr>
            <a:r>
              <a:rPr lang="en-US" dirty="0" smtClean="0"/>
              <a:t>Focusing on how to put the blocks together: Organization </a:t>
            </a:r>
            <a:r>
              <a:rPr lang="en-US" b="1" dirty="0" smtClean="0"/>
              <a:t>design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94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</a:t>
            </a:r>
            <a:r>
              <a:rPr lang="en-US" dirty="0"/>
              <a:t>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 building blocks to construct an organization:</a:t>
            </a:r>
          </a:p>
          <a:p>
            <a:pPr>
              <a:buFontTx/>
              <a:buChar char="-"/>
            </a:pPr>
            <a:r>
              <a:rPr lang="en-US" b="1" dirty="0"/>
              <a:t>Designing</a:t>
            </a:r>
            <a:r>
              <a:rPr lang="en-US" dirty="0"/>
              <a:t> jobs,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Grouping</a:t>
            </a:r>
            <a:r>
              <a:rPr lang="en-US" dirty="0" smtClean="0"/>
              <a:t> </a:t>
            </a:r>
            <a:r>
              <a:rPr lang="en-US" dirty="0"/>
              <a:t>jobs,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Establishing </a:t>
            </a:r>
            <a:r>
              <a:rPr lang="en-US" b="1" dirty="0"/>
              <a:t>reporting relationships </a:t>
            </a:r>
            <a:r>
              <a:rPr lang="en-US" dirty="0"/>
              <a:t>between jobs,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Distributing </a:t>
            </a:r>
            <a:r>
              <a:rPr lang="en-US" b="1" dirty="0"/>
              <a:t>authority</a:t>
            </a:r>
            <a:r>
              <a:rPr lang="en-US" dirty="0"/>
              <a:t> among jobs,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Coordinating</a:t>
            </a:r>
            <a:r>
              <a:rPr lang="en-US" dirty="0" smtClean="0"/>
              <a:t> </a:t>
            </a:r>
            <a:r>
              <a:rPr lang="en-US" dirty="0"/>
              <a:t>activities among jobs,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Differentiating</a:t>
            </a:r>
            <a:r>
              <a:rPr lang="en-US" dirty="0" smtClean="0"/>
              <a:t> </a:t>
            </a:r>
            <a:r>
              <a:rPr lang="en-US" dirty="0"/>
              <a:t>among positions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80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Designing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Determination of an individual’s work-related responsibilities </a:t>
            </a:r>
          </a:p>
          <a:p>
            <a:pPr marL="0" indent="0">
              <a:buNone/>
            </a:pPr>
            <a:r>
              <a:rPr lang="en-US" dirty="0" smtClean="0"/>
              <a:t>- Defining areas of </a:t>
            </a:r>
            <a:r>
              <a:rPr lang="en-US" b="1" dirty="0" smtClean="0"/>
              <a:t>decision making </a:t>
            </a:r>
            <a:r>
              <a:rPr lang="en-US" dirty="0" smtClean="0"/>
              <a:t>responsibilities</a:t>
            </a:r>
          </a:p>
          <a:p>
            <a:pPr marL="0" indent="0">
              <a:buNone/>
            </a:pPr>
            <a:r>
              <a:rPr lang="en-US" dirty="0" smtClean="0"/>
              <a:t>- Identifying </a:t>
            </a:r>
            <a:r>
              <a:rPr lang="en-US" b="1" dirty="0" smtClean="0"/>
              <a:t>goals</a:t>
            </a:r>
            <a:r>
              <a:rPr lang="en-US" dirty="0" smtClean="0"/>
              <a:t> and </a:t>
            </a:r>
            <a:r>
              <a:rPr lang="en-US" b="1" dirty="0" smtClean="0"/>
              <a:t>expectations</a:t>
            </a:r>
          </a:p>
          <a:p>
            <a:pPr>
              <a:buFontTx/>
              <a:buChar char="-"/>
            </a:pPr>
            <a:r>
              <a:rPr lang="en-US" dirty="0" smtClean="0"/>
              <a:t>Establishing appropriate i</a:t>
            </a:r>
            <a:r>
              <a:rPr lang="en-US" b="1" dirty="0" smtClean="0"/>
              <a:t>ndicators of success</a:t>
            </a:r>
          </a:p>
          <a:p>
            <a:r>
              <a:rPr lang="en-US" b="1" dirty="0" smtClean="0"/>
              <a:t>Job specialization: </a:t>
            </a:r>
            <a:r>
              <a:rPr lang="en-US" dirty="0" smtClean="0"/>
              <a:t>the overall task of the organization is broken down and divided into smaller parts</a:t>
            </a:r>
          </a:p>
          <a:p>
            <a:pPr>
              <a:buFontTx/>
              <a:buChar char="-"/>
            </a:pPr>
            <a:r>
              <a:rPr lang="en-US" dirty="0" smtClean="0"/>
              <a:t>Job </a:t>
            </a:r>
            <a:r>
              <a:rPr lang="en-US" b="1" dirty="0" smtClean="0"/>
              <a:t>description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 list of the tasks, duties and responsibilities that a job entails </a:t>
            </a:r>
          </a:p>
          <a:p>
            <a:pPr>
              <a:buFontTx/>
              <a:buChar char="-"/>
            </a:pPr>
            <a:r>
              <a:rPr lang="en-US" dirty="0" smtClean="0"/>
              <a:t>Job </a:t>
            </a:r>
            <a:r>
              <a:rPr lang="en-US" b="1" dirty="0" smtClean="0"/>
              <a:t>specification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 list of the knowledge, skills, abilities and other characteristics that an individual must have to perform a job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9943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Automotive Manufacturing - An Overview-productionofthinkcityatvalmetautomotive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24" y="365125"/>
            <a:ext cx="9208394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36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Limitations of specialization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835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Workers who perform highly specialized jobs may become bored and dissatisfied (doing the same task over and over…)</a:t>
            </a:r>
          </a:p>
          <a:p>
            <a:r>
              <a:rPr lang="en-US" dirty="0" smtClean="0"/>
              <a:t>Specialized job might offer </a:t>
            </a:r>
            <a:r>
              <a:rPr lang="en-US" b="1" dirty="0" smtClean="0"/>
              <a:t>no challenge </a:t>
            </a:r>
          </a:p>
          <a:p>
            <a:r>
              <a:rPr lang="en-US" b="1" dirty="0" smtClean="0"/>
              <a:t>Boredom and monotony              </a:t>
            </a:r>
            <a:r>
              <a:rPr lang="en-US" dirty="0"/>
              <a:t>A</a:t>
            </a:r>
            <a:r>
              <a:rPr lang="en-US" dirty="0" smtClean="0"/>
              <a:t>bsenteeism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Quality of job</a:t>
            </a:r>
          </a:p>
          <a:p>
            <a:r>
              <a:rPr lang="en-US" dirty="0" smtClean="0"/>
              <a:t>Managers should avoid </a:t>
            </a:r>
            <a:r>
              <a:rPr lang="en-US" b="1" dirty="0" smtClean="0"/>
              <a:t>extreme</a:t>
            </a:r>
            <a:r>
              <a:rPr lang="en-US" dirty="0" smtClean="0"/>
              <a:t> specialization </a:t>
            </a:r>
          </a:p>
          <a:p>
            <a:r>
              <a:rPr lang="en-US" dirty="0" smtClean="0"/>
              <a:t>Conclusion: </a:t>
            </a:r>
          </a:p>
          <a:p>
            <a:pPr>
              <a:buFontTx/>
              <a:buChar char="-"/>
            </a:pPr>
            <a:r>
              <a:rPr lang="en-US" b="1" dirty="0" smtClean="0"/>
              <a:t>Some degree </a:t>
            </a:r>
            <a:r>
              <a:rPr lang="en-US" dirty="0" smtClean="0"/>
              <a:t>of specialization is necessary</a:t>
            </a:r>
          </a:p>
          <a:p>
            <a:pPr>
              <a:buFontTx/>
              <a:buChar char="-"/>
            </a:pPr>
            <a:r>
              <a:rPr lang="en-US" dirty="0" smtClean="0"/>
              <a:t>High level of specialization has possible </a:t>
            </a:r>
            <a:r>
              <a:rPr lang="en-US" b="1" dirty="0" smtClean="0"/>
              <a:t>negative consequences</a:t>
            </a:r>
          </a:p>
          <a:p>
            <a:pPr>
              <a:buFontTx/>
              <a:buChar char="-"/>
            </a:pPr>
            <a:r>
              <a:rPr lang="en-US" dirty="0" smtClean="0"/>
              <a:t>So, What are the alternatives??? </a:t>
            </a:r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765183" y="3309870"/>
            <a:ext cx="940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65183" y="3444808"/>
            <a:ext cx="940158" cy="321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011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Alternatives to specialization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Balancing demands for </a:t>
            </a:r>
            <a:r>
              <a:rPr lang="en-US" b="1" dirty="0" smtClean="0"/>
              <a:t>productivity</a:t>
            </a:r>
            <a:r>
              <a:rPr lang="en-US" dirty="0" smtClean="0"/>
              <a:t> and </a:t>
            </a:r>
            <a:r>
              <a:rPr lang="en-US" b="1" dirty="0" smtClean="0"/>
              <a:t>creativity</a:t>
            </a:r>
            <a:r>
              <a:rPr lang="en-US" dirty="0" smtClean="0"/>
              <a:t> and autonomy </a:t>
            </a:r>
          </a:p>
          <a:p>
            <a:r>
              <a:rPr lang="en-US" b="1" dirty="0" smtClean="0"/>
              <a:t>Five</a:t>
            </a:r>
            <a:r>
              <a:rPr lang="en-US" dirty="0" smtClean="0"/>
              <a:t> approaches: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Job rotation</a:t>
            </a:r>
            <a:r>
              <a:rPr lang="en-US" dirty="0" smtClean="0"/>
              <a:t>: Moving employees from one job to another </a:t>
            </a:r>
          </a:p>
          <a:p>
            <a:pPr>
              <a:buFontTx/>
              <a:buChar char="-"/>
            </a:pPr>
            <a:r>
              <a:rPr lang="en-US" dirty="0" smtClean="0"/>
              <a:t>Training device to improve skills and </a:t>
            </a:r>
            <a:r>
              <a:rPr lang="en-US" b="1" dirty="0" smtClean="0"/>
              <a:t>flexibility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Job enlargement</a:t>
            </a:r>
            <a:r>
              <a:rPr lang="en-US" dirty="0" smtClean="0"/>
              <a:t>: increasing the total </a:t>
            </a:r>
            <a:r>
              <a:rPr lang="en-US" b="1" dirty="0" smtClean="0"/>
              <a:t>number</a:t>
            </a:r>
            <a:r>
              <a:rPr lang="en-US" dirty="0" smtClean="0"/>
              <a:t> of tasks workers perform</a:t>
            </a:r>
          </a:p>
          <a:p>
            <a:pPr>
              <a:buFontTx/>
              <a:buChar char="-"/>
            </a:pPr>
            <a:r>
              <a:rPr lang="en-US" dirty="0" smtClean="0"/>
              <a:t>Performing wide </a:t>
            </a:r>
            <a:r>
              <a:rPr lang="en-US" b="1" dirty="0" smtClean="0"/>
              <a:t>variety</a:t>
            </a:r>
            <a:r>
              <a:rPr lang="en-US" dirty="0" smtClean="0"/>
              <a:t> of tasks which reduces the level of job dissatisfaction</a:t>
            </a:r>
          </a:p>
          <a:p>
            <a:pPr>
              <a:buFontTx/>
              <a:buChar char="-"/>
            </a:pPr>
            <a:r>
              <a:rPr lang="en-US" b="1" dirty="0" smtClean="0"/>
              <a:t>Training costs increase 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4833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Job enrichment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Increasing the range and variety of tasks is sufficient???</a:t>
            </a:r>
          </a:p>
          <a:p>
            <a:pPr>
              <a:buFontTx/>
              <a:buChar char="-"/>
            </a:pPr>
            <a:r>
              <a:rPr lang="en-US" dirty="0" smtClean="0"/>
              <a:t>Both the </a:t>
            </a:r>
            <a:r>
              <a:rPr lang="en-US" b="1" dirty="0" smtClean="0"/>
              <a:t>number of tasks </a:t>
            </a:r>
            <a:r>
              <a:rPr lang="en-US" dirty="0" smtClean="0"/>
              <a:t>and the </a:t>
            </a:r>
            <a:r>
              <a:rPr lang="en-US" b="1" dirty="0" smtClean="0"/>
              <a:t>control</a:t>
            </a:r>
            <a:r>
              <a:rPr lang="en-US" dirty="0" smtClean="0"/>
              <a:t> the worker has over the job</a:t>
            </a:r>
          </a:p>
          <a:p>
            <a:pPr>
              <a:buFontTx/>
              <a:buChar char="-"/>
            </a:pPr>
            <a:r>
              <a:rPr lang="en-US" b="1" dirty="0" smtClean="0"/>
              <a:t>Removing some controls </a:t>
            </a:r>
            <a:r>
              <a:rPr lang="en-US" dirty="0" smtClean="0"/>
              <a:t>from the job</a:t>
            </a:r>
          </a:p>
          <a:p>
            <a:pPr>
              <a:buFontTx/>
              <a:buChar char="-"/>
            </a:pPr>
            <a:r>
              <a:rPr lang="en-US" dirty="0" smtClean="0"/>
              <a:t>Delegating more </a:t>
            </a:r>
            <a:r>
              <a:rPr lang="en-US" b="1" dirty="0" smtClean="0"/>
              <a:t>authority</a:t>
            </a:r>
            <a:r>
              <a:rPr lang="en-US" dirty="0" smtClean="0"/>
              <a:t> to employees  </a:t>
            </a:r>
          </a:p>
          <a:p>
            <a:pPr>
              <a:buFontTx/>
              <a:buChar char="-"/>
            </a:pPr>
            <a:r>
              <a:rPr lang="en-US" dirty="0" smtClean="0"/>
              <a:t>Assigning new and </a:t>
            </a:r>
            <a:r>
              <a:rPr lang="en-US" b="1" dirty="0" smtClean="0"/>
              <a:t>challenging</a:t>
            </a:r>
            <a:r>
              <a:rPr lang="en-US" dirty="0" smtClean="0"/>
              <a:t> tasks </a:t>
            </a:r>
          </a:p>
          <a:p>
            <a:pPr>
              <a:buFontTx/>
              <a:buChar char="-"/>
            </a:pPr>
            <a:r>
              <a:rPr lang="en-US" dirty="0" smtClean="0"/>
              <a:t>Increasing employees’ opportunity for </a:t>
            </a:r>
            <a:r>
              <a:rPr lang="en-US" b="1" dirty="0" smtClean="0"/>
              <a:t>growth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Job characteristics </a:t>
            </a:r>
            <a:r>
              <a:rPr lang="en-US" dirty="0" smtClean="0"/>
              <a:t>approach:</a:t>
            </a:r>
          </a:p>
          <a:p>
            <a:pPr marL="0" indent="0">
              <a:buNone/>
            </a:pPr>
            <a:r>
              <a:rPr lang="en-US" dirty="0" smtClean="0"/>
              <a:t>- Jobs should be </a:t>
            </a:r>
            <a:r>
              <a:rPr lang="en-US" b="1" dirty="0" smtClean="0"/>
              <a:t>improved</a:t>
            </a:r>
            <a:r>
              <a:rPr lang="en-US" dirty="0" smtClean="0"/>
              <a:t> along five core dimensions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4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6229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Skill variety</a:t>
            </a:r>
            <a:r>
              <a:rPr lang="en-US" dirty="0" smtClean="0"/>
              <a:t>: the number of tasks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Task identity</a:t>
            </a:r>
            <a:r>
              <a:rPr lang="en-US" dirty="0" smtClean="0"/>
              <a:t>: completing a </a:t>
            </a:r>
            <a:r>
              <a:rPr lang="en-US" b="1" dirty="0" smtClean="0"/>
              <a:t>portion</a:t>
            </a:r>
            <a:r>
              <a:rPr lang="en-US" dirty="0" smtClean="0"/>
              <a:t> of the total job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Task significance</a:t>
            </a:r>
            <a:r>
              <a:rPr lang="en-US" dirty="0" smtClean="0"/>
              <a:t>: the perceived importance of the task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Autonomy</a:t>
            </a:r>
            <a:r>
              <a:rPr lang="en-US" dirty="0" smtClean="0"/>
              <a:t>: the degree of control</a:t>
            </a:r>
          </a:p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Feedback</a:t>
            </a:r>
            <a:r>
              <a:rPr lang="en-US" dirty="0" smtClean="0"/>
              <a:t>: how well the jobs is being performed </a:t>
            </a:r>
          </a:p>
          <a:p>
            <a:pPr>
              <a:buFontTx/>
              <a:buChar char="-"/>
            </a:pPr>
            <a:r>
              <a:rPr lang="en-US" dirty="0" smtClean="0"/>
              <a:t>Workers experience </a:t>
            </a:r>
            <a:r>
              <a:rPr lang="en-US" b="1" dirty="0" smtClean="0"/>
              <a:t>meaningfulness and responsibility </a:t>
            </a:r>
            <a:r>
              <a:rPr lang="en-US" dirty="0" smtClean="0"/>
              <a:t>and become motivated </a:t>
            </a:r>
          </a:p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Work teams</a:t>
            </a:r>
            <a:r>
              <a:rPr lang="en-US" dirty="0" smtClean="0"/>
              <a:t>: assigning specific tasks to members and monitoring their performance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70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Grouping jobs: departmentalization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Dividing</a:t>
            </a:r>
            <a:r>
              <a:rPr lang="en-US" dirty="0" smtClean="0"/>
              <a:t> organizations into separate units</a:t>
            </a:r>
          </a:p>
          <a:p>
            <a:r>
              <a:rPr lang="en-US" dirty="0" smtClean="0"/>
              <a:t>It can </a:t>
            </a:r>
            <a:r>
              <a:rPr lang="en-US" b="1" dirty="0" smtClean="0"/>
              <a:t>save costs </a:t>
            </a:r>
            <a:r>
              <a:rPr lang="en-US" dirty="0" smtClean="0"/>
              <a:t>and improve </a:t>
            </a:r>
            <a:r>
              <a:rPr lang="en-US" b="1" dirty="0" smtClean="0"/>
              <a:t>efficiency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b="1" dirty="0" smtClean="0"/>
              <a:t>1.Functional</a:t>
            </a:r>
            <a:r>
              <a:rPr lang="en-US" dirty="0" smtClean="0"/>
              <a:t> departmentalization:</a:t>
            </a:r>
          </a:p>
          <a:p>
            <a:pPr>
              <a:buFontTx/>
              <a:buChar char="-"/>
            </a:pPr>
            <a:r>
              <a:rPr lang="en-US" dirty="0" smtClean="0"/>
              <a:t>Especially among </a:t>
            </a:r>
            <a:r>
              <a:rPr lang="en-US" b="1" dirty="0" smtClean="0"/>
              <a:t>smaller</a:t>
            </a:r>
            <a:r>
              <a:rPr lang="en-US" dirty="0" smtClean="0"/>
              <a:t> organizations</a:t>
            </a:r>
          </a:p>
          <a:p>
            <a:pPr>
              <a:buFontTx/>
              <a:buChar char="-"/>
            </a:pPr>
            <a:r>
              <a:rPr lang="en-US" dirty="0" smtClean="0"/>
              <a:t>Grouping those jobs involving the </a:t>
            </a:r>
            <a:r>
              <a:rPr lang="en-US" b="1" dirty="0" smtClean="0"/>
              <a:t>same activities </a:t>
            </a:r>
          </a:p>
          <a:p>
            <a:pPr>
              <a:buFontTx/>
              <a:buChar char="-"/>
            </a:pPr>
            <a:r>
              <a:rPr lang="en-US" dirty="0" smtClean="0"/>
              <a:t>Organizational functions: Marketing, finance, HR, accounting, production…</a:t>
            </a:r>
          </a:p>
          <a:p>
            <a:pPr>
              <a:buFontTx/>
              <a:buChar char="-"/>
            </a:pPr>
            <a:r>
              <a:rPr lang="en-US" b="1" dirty="0" smtClean="0"/>
              <a:t>Coordinating</a:t>
            </a:r>
            <a:r>
              <a:rPr lang="en-US" dirty="0" smtClean="0"/>
              <a:t> activities inside each department is easier </a:t>
            </a:r>
          </a:p>
          <a:p>
            <a:pPr>
              <a:buFontTx/>
              <a:buChar char="-"/>
            </a:pPr>
            <a:r>
              <a:rPr lang="en-US" dirty="0" smtClean="0"/>
              <a:t>Employees may follow their </a:t>
            </a:r>
            <a:r>
              <a:rPr lang="en-US" b="1" dirty="0" smtClean="0"/>
              <a:t>department’s goals </a:t>
            </a:r>
            <a:r>
              <a:rPr lang="en-US" dirty="0" smtClean="0"/>
              <a:t>rather than organization’s goals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520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Product</a:t>
            </a:r>
            <a:r>
              <a:rPr lang="en-US" dirty="0" smtClean="0"/>
              <a:t> departmentalization: </a:t>
            </a:r>
          </a:p>
          <a:p>
            <a:pPr>
              <a:buFontTx/>
              <a:buChar char="-"/>
            </a:pPr>
            <a:r>
              <a:rPr lang="en-US" dirty="0" smtClean="0"/>
              <a:t>Grouping activities </a:t>
            </a:r>
            <a:r>
              <a:rPr lang="en-US" b="1" dirty="0" smtClean="0"/>
              <a:t>around products </a:t>
            </a:r>
          </a:p>
          <a:p>
            <a:pPr>
              <a:buFontTx/>
              <a:buChar char="-"/>
            </a:pPr>
            <a:r>
              <a:rPr lang="en-US" dirty="0" smtClean="0"/>
              <a:t>All activities associated with a product can be easily integrated </a:t>
            </a:r>
          </a:p>
          <a:p>
            <a:pPr>
              <a:buFontTx/>
              <a:buChar char="-"/>
            </a:pPr>
            <a:r>
              <a:rPr lang="en-US" dirty="0" smtClean="0"/>
              <a:t>Speed of </a:t>
            </a:r>
            <a:r>
              <a:rPr lang="en-US" b="1" dirty="0" smtClean="0"/>
              <a:t>decision making </a:t>
            </a:r>
            <a:r>
              <a:rPr lang="en-US" dirty="0" smtClean="0"/>
              <a:t>is enhanced 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68" y="3926264"/>
            <a:ext cx="6735560" cy="225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5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Customer</a:t>
            </a:r>
            <a:r>
              <a:rPr lang="en-US" dirty="0" smtClean="0"/>
              <a:t> departmentalization: </a:t>
            </a:r>
          </a:p>
          <a:p>
            <a:pPr>
              <a:buFontTx/>
              <a:buChar char="-"/>
            </a:pPr>
            <a:r>
              <a:rPr lang="en-US" dirty="0" smtClean="0"/>
              <a:t>Structuring activities which interact with specific customers</a:t>
            </a:r>
          </a:p>
          <a:p>
            <a:pPr>
              <a:buFontTx/>
              <a:buChar char="-"/>
            </a:pPr>
            <a:r>
              <a:rPr lang="en-US" dirty="0" smtClean="0"/>
              <a:t>Using skilled specialists to </a:t>
            </a:r>
            <a:r>
              <a:rPr lang="en-US" b="1" dirty="0" smtClean="0"/>
              <a:t>deal with unique customers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pesmaeil\Desktop\Customer-Departmentaliz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450" y="3953847"/>
            <a:ext cx="665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71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Location</a:t>
            </a:r>
            <a:r>
              <a:rPr lang="en-US" dirty="0" smtClean="0"/>
              <a:t> departmentalization: </a:t>
            </a:r>
          </a:p>
          <a:p>
            <a:pPr>
              <a:buFontTx/>
              <a:buChar char="-"/>
            </a:pPr>
            <a:r>
              <a:rPr lang="en-US" dirty="0" smtClean="0"/>
              <a:t>Grouping jobs based on geographic areas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r>
              <a:rPr lang="en-US" dirty="0" smtClean="0"/>
              <a:t>Other forms: </a:t>
            </a:r>
          </a:p>
          <a:p>
            <a:pPr>
              <a:buFontTx/>
              <a:buChar char="-"/>
            </a:pPr>
            <a:r>
              <a:rPr lang="en-US" dirty="0" smtClean="0"/>
              <a:t>Each shift has its own functional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departments</a:t>
            </a:r>
          </a:p>
          <a:p>
            <a:pPr marL="0" indent="0">
              <a:buNone/>
            </a:pPr>
            <a:r>
              <a:rPr lang="en-US" dirty="0" smtClean="0"/>
              <a:t>- Hospitals,…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3" y="2494107"/>
            <a:ext cx="5829300" cy="1726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422" y="4888694"/>
            <a:ext cx="48387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27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Establishing reporting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Clarifying the </a:t>
            </a:r>
            <a:r>
              <a:rPr lang="en-US" b="1" dirty="0" smtClean="0"/>
              <a:t>chain of command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Clear lines of authority among all positions </a:t>
            </a:r>
          </a:p>
          <a:p>
            <a:pPr>
              <a:buFontTx/>
              <a:buChar char="-"/>
            </a:pPr>
            <a:r>
              <a:rPr lang="en-US" dirty="0" smtClean="0"/>
              <a:t>From the </a:t>
            </a:r>
            <a:r>
              <a:rPr lang="en-US" b="1" dirty="0" smtClean="0"/>
              <a:t>lowest to highest </a:t>
            </a:r>
            <a:r>
              <a:rPr lang="en-US" dirty="0" smtClean="0"/>
              <a:t>position in the organization </a:t>
            </a:r>
          </a:p>
          <a:p>
            <a:r>
              <a:rPr lang="en-US" b="1" dirty="0" smtClean="0"/>
              <a:t>Span</a:t>
            </a:r>
            <a:r>
              <a:rPr lang="en-US" dirty="0" smtClean="0"/>
              <a:t> </a:t>
            </a:r>
            <a:r>
              <a:rPr lang="en-US" b="1" dirty="0" smtClean="0"/>
              <a:t>of control</a:t>
            </a:r>
            <a:r>
              <a:rPr lang="en-US" dirty="0" smtClean="0"/>
              <a:t>:	</a:t>
            </a:r>
          </a:p>
          <a:p>
            <a:pPr>
              <a:buFontTx/>
              <a:buChar char="-"/>
            </a:pPr>
            <a:r>
              <a:rPr lang="en-US" dirty="0" smtClean="0"/>
              <a:t>How many people will report to each manager</a:t>
            </a:r>
          </a:p>
          <a:p>
            <a:pPr>
              <a:buFontTx/>
              <a:buChar char="-"/>
            </a:pPr>
            <a:r>
              <a:rPr lang="en-US" b="1" dirty="0" smtClean="0"/>
              <a:t>Narrow</a:t>
            </a:r>
            <a:r>
              <a:rPr lang="en-US" dirty="0" smtClean="0"/>
              <a:t>: few subordinates per manager</a:t>
            </a:r>
          </a:p>
          <a:p>
            <a:pPr>
              <a:buFontTx/>
              <a:buChar char="-"/>
            </a:pPr>
            <a:r>
              <a:rPr lang="en-US" b="1" dirty="0" smtClean="0"/>
              <a:t>Wide</a:t>
            </a:r>
            <a:r>
              <a:rPr lang="en-US" dirty="0" smtClean="0"/>
              <a:t>: many subordinates </a:t>
            </a:r>
          </a:p>
          <a:p>
            <a:r>
              <a:rPr lang="en-US" b="1" dirty="0" smtClean="0"/>
              <a:t>Tall vs flat </a:t>
            </a:r>
            <a:r>
              <a:rPr lang="en-US" dirty="0" smtClean="0"/>
              <a:t>organizations:</a:t>
            </a:r>
          </a:p>
          <a:p>
            <a:pPr marL="0" indent="0">
              <a:buNone/>
            </a:pPr>
            <a:r>
              <a:rPr lang="en-US" dirty="0" smtClean="0"/>
              <a:t>- Tall: many layers of management involved</a:t>
            </a:r>
          </a:p>
          <a:p>
            <a:pPr marL="0" indent="0">
              <a:buNone/>
            </a:pPr>
            <a:r>
              <a:rPr lang="en-US" dirty="0" smtClean="0"/>
              <a:t>- Narrow span of control</a:t>
            </a:r>
          </a:p>
          <a:p>
            <a:pPr marL="0" indent="0">
              <a:buNone/>
            </a:pPr>
            <a:r>
              <a:rPr lang="en-US" dirty="0" smtClean="0"/>
              <a:t>- More expensive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55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b="1" dirty="0" smtClean="0"/>
              <a:t>Flat</a:t>
            </a:r>
            <a:r>
              <a:rPr lang="en-US" dirty="0" smtClean="0"/>
              <a:t>: fewer managers and more responsibility</a:t>
            </a:r>
          </a:p>
          <a:p>
            <a:pPr>
              <a:buFontTx/>
              <a:buChar char="-"/>
            </a:pPr>
            <a:r>
              <a:rPr lang="en-US" dirty="0" smtClean="0"/>
              <a:t>Wide span of control (more subordinates reporting to each manager)</a:t>
            </a:r>
          </a:p>
          <a:p>
            <a:pPr>
              <a:buFontTx/>
              <a:buChar char="-"/>
            </a:pPr>
            <a:r>
              <a:rPr lang="en-US" dirty="0" smtClean="0"/>
              <a:t>Speeding up decision making</a:t>
            </a:r>
          </a:p>
          <a:p>
            <a:r>
              <a:rPr lang="en-US" b="1" dirty="0" smtClean="0"/>
              <a:t>Appropriate span</a:t>
            </a:r>
            <a:r>
              <a:rPr lang="en-US" dirty="0" smtClean="0"/>
              <a:t>?</a:t>
            </a:r>
          </a:p>
          <a:p>
            <a:pPr>
              <a:buFontTx/>
              <a:buChar char="-"/>
            </a:pPr>
            <a:r>
              <a:rPr lang="en-US" dirty="0" smtClean="0"/>
              <a:t>Both managers and subordinate are </a:t>
            </a:r>
            <a:r>
              <a:rPr lang="en-US" b="1" dirty="0" smtClean="0"/>
              <a:t>well trained</a:t>
            </a:r>
            <a:r>
              <a:rPr lang="en-US" dirty="0" smtClean="0"/>
              <a:t>, a wide span is effective</a:t>
            </a:r>
          </a:p>
          <a:p>
            <a:pPr>
              <a:buFontTx/>
              <a:buChar char="-"/>
            </a:pPr>
            <a:r>
              <a:rPr lang="en-US" dirty="0" smtClean="0"/>
              <a:t>More widely subordinates are scattered, the narrower span is effective</a:t>
            </a:r>
          </a:p>
          <a:p>
            <a:pPr>
              <a:buFontTx/>
              <a:buChar char="-"/>
            </a:pPr>
            <a:r>
              <a:rPr lang="en-US" dirty="0" smtClean="0"/>
              <a:t>More </a:t>
            </a:r>
            <a:r>
              <a:rPr lang="en-US" b="1" dirty="0" smtClean="0"/>
              <a:t>interaction</a:t>
            </a:r>
            <a:r>
              <a:rPr lang="en-US" dirty="0" smtClean="0"/>
              <a:t> is required, the </a:t>
            </a:r>
            <a:r>
              <a:rPr lang="en-US" b="1" dirty="0" smtClean="0"/>
              <a:t>narrower</a:t>
            </a:r>
            <a:r>
              <a:rPr lang="en-US" dirty="0" smtClean="0"/>
              <a:t> span is effective</a:t>
            </a:r>
          </a:p>
        </p:txBody>
      </p:sp>
    </p:spTree>
    <p:extLst>
      <p:ext uri="{BB962C8B-B14F-4D97-AF65-F5344CB8AC3E}">
        <p14:creationId xmlns:p14="http://schemas.microsoft.com/office/powerpoint/2010/main" val="2753067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Distributing authority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Power that has been legitimized by the organization 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Delegation</a:t>
            </a:r>
            <a:r>
              <a:rPr lang="en-US" dirty="0" smtClean="0"/>
              <a:t>: managers assign a </a:t>
            </a:r>
            <a:r>
              <a:rPr lang="en-US" b="1" dirty="0" smtClean="0"/>
              <a:t>portion of their total workload </a:t>
            </a:r>
            <a:r>
              <a:rPr lang="en-US" dirty="0" smtClean="0"/>
              <a:t>to others </a:t>
            </a:r>
          </a:p>
          <a:p>
            <a:pPr>
              <a:buFontTx/>
              <a:buChar char="-"/>
            </a:pPr>
            <a:r>
              <a:rPr lang="en-US" dirty="0" smtClean="0"/>
              <a:t>In some cases, subordinates may have more expertise in addressing a particular problem</a:t>
            </a:r>
          </a:p>
          <a:p>
            <a:pPr>
              <a:buFontTx/>
              <a:buChar char="-"/>
            </a:pPr>
            <a:r>
              <a:rPr lang="en-US" dirty="0" smtClean="0"/>
              <a:t>Some managers worry that subordinates will be a </a:t>
            </a:r>
            <a:r>
              <a:rPr lang="en-US" b="1" dirty="0" smtClean="0"/>
              <a:t>threat</a:t>
            </a:r>
            <a:r>
              <a:rPr lang="en-US" dirty="0" smtClean="0"/>
              <a:t> to their own advancement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Decentralization</a:t>
            </a:r>
            <a:r>
              <a:rPr lang="en-US" dirty="0" smtClean="0"/>
              <a:t>: </a:t>
            </a:r>
            <a:r>
              <a:rPr lang="en-US" b="1" dirty="0" smtClean="0"/>
              <a:t>delegating</a:t>
            </a:r>
            <a:r>
              <a:rPr lang="en-US" dirty="0" smtClean="0"/>
              <a:t> power and authority throughout the organization to </a:t>
            </a:r>
            <a:r>
              <a:rPr lang="en-US" b="1" dirty="0" smtClean="0"/>
              <a:t>middle and lower-level managers 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Centralization</a:t>
            </a:r>
            <a:r>
              <a:rPr lang="en-US" dirty="0" smtClean="0"/>
              <a:t>: </a:t>
            </a:r>
            <a:r>
              <a:rPr lang="en-US" b="1" dirty="0" smtClean="0"/>
              <a:t>retaining</a:t>
            </a:r>
            <a:r>
              <a:rPr lang="en-US" dirty="0" smtClean="0"/>
              <a:t> power and authority in the hands of </a:t>
            </a:r>
            <a:r>
              <a:rPr lang="en-US" b="1" dirty="0" smtClean="0"/>
              <a:t>higher-level managers </a:t>
            </a:r>
          </a:p>
          <a:p>
            <a:pPr>
              <a:buFontTx/>
              <a:buChar char="-"/>
            </a:pPr>
            <a:r>
              <a:rPr lang="en-US" dirty="0" smtClean="0"/>
              <a:t>The greater the </a:t>
            </a:r>
            <a:r>
              <a:rPr lang="en-US" b="1" dirty="0" smtClean="0"/>
              <a:t>complexity</a:t>
            </a:r>
            <a:r>
              <a:rPr lang="en-US" dirty="0" smtClean="0"/>
              <a:t> of the environment                   decentralization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riskier</a:t>
            </a:r>
            <a:r>
              <a:rPr lang="en-US" dirty="0" smtClean="0"/>
              <a:t> the decisions                   centralization </a:t>
            </a:r>
          </a:p>
          <a:p>
            <a:pPr>
              <a:buFontTx/>
              <a:buChar char="-"/>
            </a:pPr>
            <a:r>
              <a:rPr lang="en-US" b="1" dirty="0" smtClean="0"/>
              <a:t>Ability</a:t>
            </a:r>
            <a:r>
              <a:rPr lang="en-US" dirty="0" smtClean="0"/>
              <a:t> of lower-level managers                     decentralization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572777" y="5537916"/>
            <a:ext cx="1146220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531216" y="5922135"/>
            <a:ext cx="1146220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499279" y="6362163"/>
            <a:ext cx="1197735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288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Coordinating activities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27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process of </a:t>
            </a:r>
            <a:r>
              <a:rPr lang="en-US" b="1" dirty="0" smtClean="0"/>
              <a:t>linking the activities </a:t>
            </a:r>
            <a:r>
              <a:rPr lang="en-US" dirty="0" smtClean="0"/>
              <a:t>of the various departments of the organization </a:t>
            </a:r>
          </a:p>
          <a:p>
            <a:r>
              <a:rPr lang="en-US" dirty="0" smtClean="0"/>
              <a:t>The departments and work groups are </a:t>
            </a:r>
            <a:r>
              <a:rPr lang="en-US" b="1" dirty="0" smtClean="0"/>
              <a:t>interdependent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Three</a:t>
            </a:r>
            <a:r>
              <a:rPr lang="en-US" dirty="0" smtClean="0"/>
              <a:t> forms of interdependence: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Pooled interdependence</a:t>
            </a:r>
            <a:r>
              <a:rPr lang="en-US" dirty="0" smtClean="0"/>
              <a:t>: </a:t>
            </a:r>
            <a:r>
              <a:rPr lang="en-US" b="1" dirty="0" smtClean="0"/>
              <a:t>little interaction </a:t>
            </a:r>
            <a:r>
              <a:rPr lang="en-US" dirty="0" smtClean="0"/>
              <a:t>between units</a:t>
            </a:r>
          </a:p>
          <a:p>
            <a:pPr>
              <a:buFontTx/>
              <a:buChar char="-"/>
            </a:pPr>
            <a:r>
              <a:rPr lang="en-US" dirty="0" smtClean="0"/>
              <a:t>The output (profits or losses) of the units is pooled at the organizational level</a:t>
            </a:r>
          </a:p>
          <a:p>
            <a:pPr>
              <a:buFontTx/>
              <a:buChar char="-"/>
            </a:pPr>
            <a:r>
              <a:rPr lang="en-US" dirty="0" smtClean="0"/>
              <a:t>i.e.: the stores of a company </a:t>
            </a:r>
            <a:r>
              <a:rPr lang="en-US" b="1" dirty="0" smtClean="0"/>
              <a:t>have its own budget, staff</a:t>
            </a:r>
            <a:r>
              <a:rPr lang="en-US" dirty="0" smtClean="0"/>
              <a:t>,…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Sequential</a:t>
            </a:r>
            <a:r>
              <a:rPr lang="en-US" dirty="0" smtClean="0"/>
              <a:t> interdependence: the output of one unit is the input for another </a:t>
            </a:r>
          </a:p>
          <a:p>
            <a:pPr marL="0" indent="0">
              <a:buNone/>
            </a:pPr>
            <a:r>
              <a:rPr lang="en-US" dirty="0" smtClean="0"/>
              <a:t>i.e.: </a:t>
            </a:r>
            <a:r>
              <a:rPr lang="en-US" b="1" dirty="0" smtClean="0"/>
              <a:t>assembly line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2600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2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Reciprocal</a:t>
            </a:r>
            <a:r>
              <a:rPr lang="en-US" dirty="0" smtClean="0"/>
              <a:t> interdependence:</a:t>
            </a:r>
          </a:p>
          <a:p>
            <a:pPr>
              <a:buFontTx/>
              <a:buChar char="-"/>
            </a:pPr>
            <a:r>
              <a:rPr lang="en-US" dirty="0" smtClean="0"/>
              <a:t>i.e.: the interaction between </a:t>
            </a:r>
            <a:r>
              <a:rPr lang="en-US" b="1" dirty="0" smtClean="0"/>
              <a:t>reservation</a:t>
            </a:r>
            <a:r>
              <a:rPr lang="en-US" dirty="0" smtClean="0"/>
              <a:t> department and </a:t>
            </a:r>
            <a:r>
              <a:rPr lang="en-US" b="1" dirty="0" smtClean="0"/>
              <a:t>front desk </a:t>
            </a:r>
            <a:r>
              <a:rPr lang="en-US" dirty="0" smtClean="0"/>
              <a:t>check in   </a:t>
            </a:r>
          </a:p>
          <a:p>
            <a:r>
              <a:rPr lang="en-US" b="1" dirty="0" smtClean="0"/>
              <a:t>Coordination techniques</a:t>
            </a:r>
            <a:r>
              <a:rPr lang="en-US" dirty="0" smtClean="0"/>
              <a:t>: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Managerial hierarchy</a:t>
            </a:r>
            <a:r>
              <a:rPr lang="en-US" dirty="0" smtClean="0"/>
              <a:t>: one manager is in charge of </a:t>
            </a:r>
            <a:r>
              <a:rPr lang="en-US" b="1" dirty="0" smtClean="0"/>
              <a:t>interdependent departments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Rules and procedures</a:t>
            </a:r>
            <a:r>
              <a:rPr lang="en-US" dirty="0" smtClean="0"/>
              <a:t>: standard procedures to handle routine coordination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Liaison</a:t>
            </a:r>
            <a:r>
              <a:rPr lang="en-US" dirty="0" smtClean="0"/>
              <a:t> roles: managers in liaison role simply </a:t>
            </a:r>
            <a:r>
              <a:rPr lang="en-US" b="1" dirty="0" smtClean="0"/>
              <a:t>facilitate</a:t>
            </a:r>
            <a:r>
              <a:rPr lang="en-US" dirty="0" smtClean="0"/>
              <a:t> the flow of information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Task forces</a:t>
            </a:r>
            <a:r>
              <a:rPr lang="en-US" dirty="0" smtClean="0"/>
              <a:t>: drawing </a:t>
            </a:r>
            <a:r>
              <a:rPr lang="en-US" b="1" dirty="0" smtClean="0"/>
              <a:t>one representative </a:t>
            </a:r>
            <a:r>
              <a:rPr lang="en-US" dirty="0" smtClean="0"/>
              <a:t>from each group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Integrating departments</a:t>
            </a:r>
            <a:r>
              <a:rPr lang="en-US" dirty="0" smtClean="0"/>
              <a:t>: the permanent task force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16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Differentiating between positions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US" b="1" dirty="0" smtClean="0"/>
              <a:t>Line personnel</a:t>
            </a:r>
            <a:r>
              <a:rPr lang="en-US" dirty="0" smtClean="0"/>
              <a:t>: employees who are part of the </a:t>
            </a:r>
            <a:r>
              <a:rPr lang="en-US" b="1" dirty="0" smtClean="0"/>
              <a:t>chain of command </a:t>
            </a:r>
            <a:r>
              <a:rPr lang="en-US" dirty="0" smtClean="0"/>
              <a:t>that is responsible for </a:t>
            </a:r>
            <a:r>
              <a:rPr lang="en-US" b="1" dirty="0" smtClean="0"/>
              <a:t>achieving organizational goals</a:t>
            </a:r>
          </a:p>
          <a:p>
            <a:pPr>
              <a:buFontTx/>
              <a:buChar char="-"/>
            </a:pPr>
            <a:r>
              <a:rPr lang="en-US" dirty="0" smtClean="0"/>
              <a:t>They have formal authority to make </a:t>
            </a:r>
            <a:r>
              <a:rPr lang="en-US" b="1" dirty="0" smtClean="0"/>
              <a:t>policy decisions</a:t>
            </a:r>
          </a:p>
          <a:p>
            <a:pPr>
              <a:buFontTx/>
              <a:buChar char="-"/>
            </a:pPr>
            <a:r>
              <a:rPr lang="en-US" dirty="0" smtClean="0"/>
              <a:t>i.e.: production, sales, marketing </a:t>
            </a:r>
          </a:p>
          <a:p>
            <a:pPr>
              <a:buFontTx/>
              <a:buChar char="-"/>
            </a:pPr>
            <a:r>
              <a:rPr lang="en-US" b="1" dirty="0" smtClean="0"/>
              <a:t>Staff</a:t>
            </a:r>
            <a:r>
              <a:rPr lang="en-US" dirty="0" smtClean="0"/>
              <a:t> </a:t>
            </a:r>
            <a:r>
              <a:rPr lang="en-US" b="1" dirty="0" smtClean="0"/>
              <a:t>personnel</a:t>
            </a:r>
            <a:r>
              <a:rPr lang="en-US" dirty="0" smtClean="0"/>
              <a:t>: employees who </a:t>
            </a:r>
            <a:r>
              <a:rPr lang="en-US" b="1" dirty="0" smtClean="0"/>
              <a:t>advise and assist </a:t>
            </a:r>
            <a:r>
              <a:rPr lang="en-US" dirty="0" smtClean="0"/>
              <a:t>line personnel in meeting their goals</a:t>
            </a:r>
          </a:p>
          <a:p>
            <a:pPr>
              <a:buFontTx/>
              <a:buChar char="-"/>
            </a:pPr>
            <a:r>
              <a:rPr lang="en-US" dirty="0" smtClean="0"/>
              <a:t>They have authority to advise and support line personnel </a:t>
            </a:r>
          </a:p>
          <a:p>
            <a:pPr>
              <a:buFontTx/>
              <a:buChar char="-"/>
            </a:pPr>
            <a:r>
              <a:rPr lang="en-US" dirty="0" smtClean="0"/>
              <a:t>i.e.: legal </a:t>
            </a:r>
            <a:r>
              <a:rPr lang="en-US" b="1" dirty="0" smtClean="0"/>
              <a:t>advisor</a:t>
            </a:r>
            <a:r>
              <a:rPr lang="en-US" dirty="0" smtClean="0"/>
              <a:t>, </a:t>
            </a:r>
            <a:r>
              <a:rPr lang="en-US" b="1" dirty="0" smtClean="0"/>
              <a:t>auditing</a:t>
            </a:r>
            <a:r>
              <a:rPr lang="en-US" dirty="0" smtClean="0"/>
              <a:t>, recruitment, training, </a:t>
            </a:r>
            <a:r>
              <a:rPr lang="en-US" b="1" dirty="0" smtClean="0"/>
              <a:t>accounting</a:t>
            </a:r>
            <a:r>
              <a:rPr lang="en-US" dirty="0" smtClean="0"/>
              <a:t> </a:t>
            </a:r>
          </a:p>
          <a:p>
            <a:r>
              <a:rPr lang="en-US" dirty="0" smtClean="0"/>
              <a:t>Administrative intensity: the degree to which managerial positions are concentrated in staff position</a:t>
            </a:r>
          </a:p>
          <a:p>
            <a:pPr>
              <a:buFontTx/>
              <a:buChar char="-"/>
            </a:pPr>
            <a:r>
              <a:rPr lang="en-US" b="1" dirty="0" smtClean="0"/>
              <a:t>High administrative intensity</a:t>
            </a:r>
            <a:r>
              <a:rPr lang="en-US" dirty="0" smtClean="0"/>
              <a:t>: many </a:t>
            </a:r>
            <a:r>
              <a:rPr lang="en-US" b="1" dirty="0" smtClean="0"/>
              <a:t>staff positions </a:t>
            </a:r>
            <a:r>
              <a:rPr lang="en-US" dirty="0" smtClean="0"/>
              <a:t>relative to the number of </a:t>
            </a:r>
            <a:r>
              <a:rPr lang="en-US" b="1" dirty="0" smtClean="0"/>
              <a:t>line positions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650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Organization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relationships</a:t>
            </a:r>
            <a:r>
              <a:rPr lang="en-US" dirty="0" smtClean="0"/>
              <a:t> among the </a:t>
            </a:r>
            <a:r>
              <a:rPr lang="en-US" b="1" dirty="0" smtClean="0"/>
              <a:t>structural elements </a:t>
            </a:r>
            <a:r>
              <a:rPr lang="en-US" dirty="0" smtClean="0"/>
              <a:t>used to manage the total organization </a:t>
            </a:r>
          </a:p>
          <a:p>
            <a:r>
              <a:rPr lang="en-US" dirty="0" smtClean="0"/>
              <a:t>A means to implement strategies </a:t>
            </a:r>
          </a:p>
          <a:p>
            <a:r>
              <a:rPr lang="en-US" dirty="0" smtClean="0"/>
              <a:t>Two universal perspectives: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Bureaucratic</a:t>
            </a:r>
            <a:r>
              <a:rPr lang="en-US" dirty="0" smtClean="0"/>
              <a:t> model</a:t>
            </a:r>
          </a:p>
          <a:p>
            <a:pPr marL="0" indent="0">
              <a:buNone/>
            </a:pPr>
            <a:r>
              <a:rPr lang="en-US" dirty="0" smtClean="0"/>
              <a:t>- Organization design based on a legitimate and </a:t>
            </a:r>
            <a:r>
              <a:rPr lang="en-US" b="1" dirty="0" smtClean="0"/>
              <a:t>formal system of authority</a:t>
            </a:r>
          </a:p>
          <a:p>
            <a:pPr>
              <a:buFontTx/>
              <a:buChar char="-"/>
            </a:pPr>
            <a:r>
              <a:rPr lang="en-US" b="1" dirty="0" smtClean="0"/>
              <a:t>Established hierarchy </a:t>
            </a:r>
            <a:r>
              <a:rPr lang="en-US" dirty="0" smtClean="0"/>
              <a:t>of positions that creates a chain of command</a:t>
            </a:r>
          </a:p>
          <a:p>
            <a:pPr>
              <a:buFontTx/>
              <a:buChar char="-"/>
            </a:pPr>
            <a:r>
              <a:rPr lang="en-US" dirty="0" smtClean="0"/>
              <a:t>It improve </a:t>
            </a:r>
            <a:r>
              <a:rPr lang="en-US" b="1" dirty="0" smtClean="0"/>
              <a:t>efficiency</a:t>
            </a:r>
            <a:r>
              <a:rPr lang="en-US" dirty="0" smtClean="0"/>
              <a:t> but results in </a:t>
            </a:r>
            <a:r>
              <a:rPr lang="en-US" b="1" dirty="0" smtClean="0"/>
              <a:t>inflexibility</a:t>
            </a:r>
          </a:p>
          <a:p>
            <a:pPr>
              <a:buFontTx/>
              <a:buChar char="-"/>
            </a:pPr>
            <a:r>
              <a:rPr lang="en-US" dirty="0" smtClean="0"/>
              <a:t>i.e.: government agencies and universities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Behavioral</a:t>
            </a:r>
            <a:r>
              <a:rPr lang="en-US" dirty="0" smtClean="0"/>
              <a:t> model:</a:t>
            </a:r>
          </a:p>
          <a:p>
            <a:pPr>
              <a:buFontTx/>
              <a:buChar char="-"/>
            </a:pPr>
            <a:r>
              <a:rPr lang="en-US" dirty="0" smtClean="0"/>
              <a:t>The emergence of the </a:t>
            </a:r>
            <a:r>
              <a:rPr lang="en-US" b="1" dirty="0" smtClean="0"/>
              <a:t>human relations </a:t>
            </a:r>
            <a:r>
              <a:rPr lang="en-US" dirty="0" smtClean="0"/>
              <a:t>and interpersonal processes</a:t>
            </a:r>
          </a:p>
          <a:p>
            <a:pPr>
              <a:buFontTx/>
              <a:buChar char="-"/>
            </a:pPr>
            <a:r>
              <a:rPr lang="en-US" dirty="0" smtClean="0"/>
              <a:t>Concepts such as: leadership, decision making, motivation, communication, interactions,…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92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Second individual assignment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Select a company (local or international)</a:t>
            </a:r>
          </a:p>
          <a:p>
            <a:r>
              <a:rPr lang="en-US" dirty="0" smtClean="0"/>
              <a:t>Analyze</a:t>
            </a:r>
            <a:r>
              <a:rPr lang="en-US" dirty="0"/>
              <a:t> the organization structure based on the 6 core elements as follows:</a:t>
            </a:r>
          </a:p>
          <a:p>
            <a:pPr marL="0" indent="0">
              <a:buNone/>
            </a:pPr>
            <a:r>
              <a:rPr lang="en-US" dirty="0"/>
              <a:t>1. How they have designed jobs?</a:t>
            </a:r>
          </a:p>
          <a:p>
            <a:pPr marL="0" indent="0">
              <a:buNone/>
            </a:pPr>
            <a:r>
              <a:rPr lang="en-US" dirty="0"/>
              <a:t>2. How they have grouped jobs?</a:t>
            </a:r>
          </a:p>
          <a:p>
            <a:pPr marL="0" indent="0">
              <a:buNone/>
            </a:pPr>
            <a:r>
              <a:rPr lang="en-US" dirty="0"/>
              <a:t>3. How they have established reporting relationships between jobs?</a:t>
            </a:r>
          </a:p>
          <a:p>
            <a:pPr marL="0" indent="0">
              <a:buNone/>
            </a:pPr>
            <a:r>
              <a:rPr lang="en-US" dirty="0"/>
              <a:t>4. How they have distributed authority among jobs?</a:t>
            </a:r>
          </a:p>
          <a:p>
            <a:pPr marL="0" indent="0">
              <a:buNone/>
            </a:pPr>
            <a:r>
              <a:rPr lang="en-US" dirty="0"/>
              <a:t>5. How they have coordinated activities among jobs?</a:t>
            </a:r>
          </a:p>
          <a:p>
            <a:pPr marL="0" indent="0">
              <a:buNone/>
            </a:pPr>
            <a:r>
              <a:rPr lang="en-US" dirty="0"/>
              <a:t>6. How they have differentiated among positions (line and staff personnel)?</a:t>
            </a:r>
          </a:p>
          <a:p>
            <a:r>
              <a:rPr lang="en-US" dirty="0"/>
              <a:t>   Min 3 pages</a:t>
            </a:r>
          </a:p>
          <a:p>
            <a:r>
              <a:rPr lang="en-US" dirty="0"/>
              <a:t> The assignment will be due on Oct 5</a:t>
            </a:r>
            <a:r>
              <a:rPr lang="en-US" baseline="30000" dirty="0"/>
              <a:t>th</a:t>
            </a:r>
            <a:r>
              <a:rPr lang="en-US" dirty="0"/>
              <a:t> at 11:59 pm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31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1123</Words>
  <Application>Microsoft Office PowerPoint</Application>
  <PresentationFormat>Widescreen</PresentationFormat>
  <Paragraphs>177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Basic elements of organizing</vt:lpstr>
      <vt:lpstr>Organizing </vt:lpstr>
      <vt:lpstr>Building blocks</vt:lpstr>
      <vt:lpstr>Designing jobs</vt:lpstr>
      <vt:lpstr>PowerPoint Presentation</vt:lpstr>
      <vt:lpstr>Limitations of specialization </vt:lpstr>
      <vt:lpstr>Alternatives to specialization </vt:lpstr>
      <vt:lpstr>Continued…</vt:lpstr>
      <vt:lpstr>Continued…</vt:lpstr>
      <vt:lpstr>Grouping jobs: departmentalization </vt:lpstr>
      <vt:lpstr>Continued…</vt:lpstr>
      <vt:lpstr>Continued…</vt:lpstr>
      <vt:lpstr>Continued…</vt:lpstr>
      <vt:lpstr>Establishing reporting relationships</vt:lpstr>
      <vt:lpstr>Continued…</vt:lpstr>
      <vt:lpstr>Distributing authority </vt:lpstr>
      <vt:lpstr>Coordinating activities </vt:lpstr>
      <vt:lpstr>Continued…</vt:lpstr>
      <vt:lpstr>Differentiating between positions </vt:lpstr>
      <vt:lpstr>Organization design </vt:lpstr>
      <vt:lpstr>Second individual assignment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elements of organizing and managing organization design</dc:title>
  <dc:creator>pouyan Es</dc:creator>
  <cp:lastModifiedBy>Pouyan Esmaeil Zadeh</cp:lastModifiedBy>
  <cp:revision>340</cp:revision>
  <dcterms:created xsi:type="dcterms:W3CDTF">2014-02-16T18:47:40Z</dcterms:created>
  <dcterms:modified xsi:type="dcterms:W3CDTF">2019-09-26T18:12:39Z</dcterms:modified>
</cp:coreProperties>
</file>